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Bold" charset="1" panose="00000800000000000000"/>
      <p:regular r:id="rId18"/>
    </p:embeddedFont>
    <p:embeddedFont>
      <p:font typeface="Poppins" charset="1" panose="00000500000000000000"/>
      <p:regular r:id="rId19"/>
    </p:embeddedFont>
    <p:embeddedFont>
      <p:font typeface="Montserrat Bold" charset="1" panose="00000800000000000000"/>
      <p:regular r:id="rId20"/>
    </p:embeddedFont>
    <p:embeddedFont>
      <p:font typeface="Montserrat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13" Target="../media/image40.png" Type="http://schemas.openxmlformats.org/officeDocument/2006/relationships/image"/><Relationship Id="rId14" Target="../media/image41.jpeg" Type="http://schemas.openxmlformats.org/officeDocument/2006/relationships/image"/><Relationship Id="rId15" Target="../media/image42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pmc.ncbi.nlm.nih.gov/articles/PMC6238021/" TargetMode="External" Type="http://schemas.openxmlformats.org/officeDocument/2006/relationships/hyperlink"/><Relationship Id="rId11" Target="https://www.moneycontrol.com/europe/" TargetMode="External" Type="http://schemas.openxmlformats.org/officeDocument/2006/relationships/hyperlink"/><Relationship Id="rId12" Target="../media/image15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9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14" Target="../media/image24.png" Type="http://schemas.openxmlformats.org/officeDocument/2006/relationships/image"/><Relationship Id="rId15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png" Type="http://schemas.openxmlformats.org/officeDocument/2006/relationships/image"/><Relationship Id="rId15" Target="../media/image30.png" Type="http://schemas.openxmlformats.org/officeDocument/2006/relationships/image"/><Relationship Id="rId16" Target="../media/image31.png" Type="http://schemas.openxmlformats.org/officeDocument/2006/relationships/image"/><Relationship Id="rId17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2992" y="4491379"/>
            <a:ext cx="9152031" cy="1482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94"/>
              </a:lnSpc>
            </a:pPr>
            <a:r>
              <a:rPr lang="en-US" sz="9995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The Lego Arm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059743" y="-1838985"/>
            <a:ext cx="8336879" cy="8336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990034" y="2287788"/>
            <a:ext cx="13659093" cy="1365909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964134" y="4095889"/>
            <a:ext cx="590332" cy="601612"/>
          </a:xfrm>
          <a:custGeom>
            <a:avLst/>
            <a:gdLst/>
            <a:ahLst/>
            <a:cxnLst/>
            <a:rect r="r" b="b" t="t" l="l"/>
            <a:pathLst>
              <a:path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06387" y="8816528"/>
            <a:ext cx="590332" cy="601612"/>
          </a:xfrm>
          <a:custGeom>
            <a:avLst/>
            <a:gdLst/>
            <a:ahLst/>
            <a:cxnLst/>
            <a:rect r="r" b="b" t="t" l="l"/>
            <a:pathLst>
              <a:path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1518081"/>
            <a:ext cx="414431" cy="422350"/>
          </a:xfrm>
          <a:custGeom>
            <a:avLst/>
            <a:gdLst/>
            <a:ahLst/>
            <a:cxnLst/>
            <a:rect r="r" b="b" t="t" l="l"/>
            <a:pathLst>
              <a:path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853056" y="2389777"/>
            <a:ext cx="1706112" cy="170611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66883" y="6497895"/>
            <a:ext cx="807848" cy="201962"/>
          </a:xfrm>
          <a:custGeom>
            <a:avLst/>
            <a:gdLst/>
            <a:ahLst/>
            <a:cxnLst/>
            <a:rect r="r" b="b" t="t" l="l"/>
            <a:pathLst>
              <a:path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52741" y="977922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193378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66883" y="7160904"/>
            <a:ext cx="561310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 Отбор 443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2992" y="3998232"/>
            <a:ext cx="11456740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4"/>
              </a:lnSpc>
            </a:pPr>
            <a:r>
              <a:rPr lang="en-US" b="true" sz="2499" spc="1154">
                <a:solidFill>
                  <a:srgbClr val="3575FE"/>
                </a:solidFill>
                <a:latin typeface="Poppins Bold"/>
                <a:ea typeface="Poppins Bold"/>
                <a:cs typeface="Poppins Bold"/>
                <a:sym typeface="Poppins Bold"/>
              </a:rPr>
              <a:t>РЕВОЛЮЦИЯТА В МЕДИЦИНАТА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6957709" y="882134"/>
            <a:ext cx="460336" cy="306699"/>
          </a:xfrm>
          <a:custGeom>
            <a:avLst/>
            <a:gdLst/>
            <a:ahLst/>
            <a:cxnLst/>
            <a:rect r="r" b="b" t="t" l="l"/>
            <a:pathLst>
              <a:path h="306699" w="460336">
                <a:moveTo>
                  <a:pt x="0" y="0"/>
                </a:moveTo>
                <a:lnTo>
                  <a:pt x="460336" y="0"/>
                </a:lnTo>
                <a:lnTo>
                  <a:pt x="460336" y="306700"/>
                </a:lnTo>
                <a:lnTo>
                  <a:pt x="0" y="306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1951851"/>
            </a:xfrm>
            <a:custGeom>
              <a:avLst/>
              <a:gdLst/>
              <a:ahLst/>
              <a:cxnLst/>
              <a:rect r="r" b="b" t="t" l="l"/>
              <a:pathLst>
                <a:path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38253" y="8936385"/>
            <a:ext cx="643732" cy="6437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966895" y="8936385"/>
            <a:ext cx="3933790" cy="39337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500918" y="8435467"/>
            <a:ext cx="1001836" cy="100183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45436" y="6900987"/>
            <a:ext cx="366528" cy="373532"/>
          </a:xfrm>
          <a:custGeom>
            <a:avLst/>
            <a:gdLst/>
            <a:ahLst/>
            <a:cxnLst/>
            <a:rect r="r" b="b" t="t" l="l"/>
            <a:pathLst>
              <a:path h="373532" w="366528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620355" y="9018487"/>
            <a:ext cx="479527" cy="479527"/>
          </a:xfrm>
          <a:custGeom>
            <a:avLst/>
            <a:gdLst/>
            <a:ahLst/>
            <a:cxnLst/>
            <a:rect r="r" b="b" t="t" l="l"/>
            <a:pathLst>
              <a:path h="479527" w="479527">
                <a:moveTo>
                  <a:pt x="0" y="0"/>
                </a:moveTo>
                <a:lnTo>
                  <a:pt x="479527" y="0"/>
                </a:lnTo>
                <a:lnTo>
                  <a:pt x="479527" y="479527"/>
                </a:lnTo>
                <a:lnTo>
                  <a:pt x="0" y="479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67302" y="1520178"/>
            <a:ext cx="16014683" cy="7246644"/>
          </a:xfrm>
          <a:custGeom>
            <a:avLst/>
            <a:gdLst/>
            <a:ahLst/>
            <a:cxnLst/>
            <a:rect r="r" b="b" t="t" l="l"/>
            <a:pathLst>
              <a:path h="7246644" w="16014683">
                <a:moveTo>
                  <a:pt x="0" y="0"/>
                </a:moveTo>
                <a:lnTo>
                  <a:pt x="16014683" y="0"/>
                </a:lnTo>
                <a:lnTo>
                  <a:pt x="16014683" y="7246644"/>
                </a:lnTo>
                <a:lnTo>
                  <a:pt x="0" y="72466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31832" y="5085430"/>
            <a:ext cx="2193382" cy="2070127"/>
            <a:chOff x="0" y="0"/>
            <a:chExt cx="861194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1194" cy="812800"/>
            </a:xfrm>
            <a:custGeom>
              <a:avLst/>
              <a:gdLst/>
              <a:ahLst/>
              <a:cxnLst/>
              <a:rect r="r" b="b" t="t" l="l"/>
              <a:pathLst>
                <a:path h="812800" w="861194">
                  <a:moveTo>
                    <a:pt x="430597" y="0"/>
                  </a:moveTo>
                  <a:cubicBezTo>
                    <a:pt x="192785" y="0"/>
                    <a:pt x="0" y="181951"/>
                    <a:pt x="0" y="406400"/>
                  </a:cubicBezTo>
                  <a:cubicBezTo>
                    <a:pt x="0" y="630849"/>
                    <a:pt x="192785" y="812800"/>
                    <a:pt x="430597" y="812800"/>
                  </a:cubicBezTo>
                  <a:cubicBezTo>
                    <a:pt x="668409" y="812800"/>
                    <a:pt x="861194" y="630849"/>
                    <a:pt x="861194" y="406400"/>
                  </a:cubicBezTo>
                  <a:cubicBezTo>
                    <a:pt x="861194" y="181951"/>
                    <a:pt x="668409" y="0"/>
                    <a:pt x="43059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80737" y="38100"/>
              <a:ext cx="69972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Проблемът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126377" y="7073257"/>
            <a:ext cx="2184993" cy="218499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Проучване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684520" y="6297526"/>
            <a:ext cx="2606127" cy="2308051"/>
            <a:chOff x="0" y="0"/>
            <a:chExt cx="91777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17770" cy="812800"/>
            </a:xfrm>
            <a:custGeom>
              <a:avLst/>
              <a:gdLst/>
              <a:ahLst/>
              <a:cxnLst/>
              <a:rect r="r" b="b" t="t" l="l"/>
              <a:pathLst>
                <a:path h="812800" w="917770">
                  <a:moveTo>
                    <a:pt x="458885" y="0"/>
                  </a:moveTo>
                  <a:cubicBezTo>
                    <a:pt x="205450" y="0"/>
                    <a:pt x="0" y="181951"/>
                    <a:pt x="0" y="406400"/>
                  </a:cubicBezTo>
                  <a:cubicBezTo>
                    <a:pt x="0" y="630849"/>
                    <a:pt x="205450" y="812800"/>
                    <a:pt x="458885" y="812800"/>
                  </a:cubicBezTo>
                  <a:cubicBezTo>
                    <a:pt x="712320" y="812800"/>
                    <a:pt x="917770" y="630849"/>
                    <a:pt x="917770" y="406400"/>
                  </a:cubicBezTo>
                  <a:cubicBezTo>
                    <a:pt x="917770" y="181951"/>
                    <a:pt x="712320" y="0"/>
                    <a:pt x="458885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86041" y="38100"/>
              <a:ext cx="745688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Планиране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66883" y="738370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193378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525618" y="463098"/>
            <a:ext cx="7298051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Процес на работа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6751901" y="3527285"/>
            <a:ext cx="2227367" cy="2039247"/>
            <a:chOff x="0" y="0"/>
            <a:chExt cx="887781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87781" cy="812800"/>
            </a:xfrm>
            <a:custGeom>
              <a:avLst/>
              <a:gdLst/>
              <a:ahLst/>
              <a:cxnLst/>
              <a:rect r="r" b="b" t="t" l="l"/>
              <a:pathLst>
                <a:path h="812800" w="887781">
                  <a:moveTo>
                    <a:pt x="443890" y="0"/>
                  </a:moveTo>
                  <a:cubicBezTo>
                    <a:pt x="198736" y="0"/>
                    <a:pt x="0" y="181951"/>
                    <a:pt x="0" y="406400"/>
                  </a:cubicBezTo>
                  <a:cubicBezTo>
                    <a:pt x="0" y="630849"/>
                    <a:pt x="198736" y="812800"/>
                    <a:pt x="443890" y="812800"/>
                  </a:cubicBezTo>
                  <a:cubicBezTo>
                    <a:pt x="689044" y="812800"/>
                    <a:pt x="887781" y="630849"/>
                    <a:pt x="887781" y="406400"/>
                  </a:cubicBezTo>
                  <a:cubicBezTo>
                    <a:pt x="887781" y="181951"/>
                    <a:pt x="689044" y="0"/>
                    <a:pt x="44389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83229" y="38100"/>
              <a:ext cx="72132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Решението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432128" y="3392883"/>
            <a:ext cx="2667754" cy="2308051"/>
            <a:chOff x="0" y="0"/>
            <a:chExt cx="939473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39473" cy="812800"/>
            </a:xfrm>
            <a:custGeom>
              <a:avLst/>
              <a:gdLst/>
              <a:ahLst/>
              <a:cxnLst/>
              <a:rect r="r" b="b" t="t" l="l"/>
              <a:pathLst>
                <a:path h="812800" w="939473">
                  <a:moveTo>
                    <a:pt x="469736" y="0"/>
                  </a:moveTo>
                  <a:cubicBezTo>
                    <a:pt x="210308" y="0"/>
                    <a:pt x="0" y="181951"/>
                    <a:pt x="0" y="406400"/>
                  </a:cubicBezTo>
                  <a:cubicBezTo>
                    <a:pt x="0" y="630849"/>
                    <a:pt x="210308" y="812800"/>
                    <a:pt x="469736" y="812800"/>
                  </a:cubicBezTo>
                  <a:cubicBezTo>
                    <a:pt x="729164" y="812800"/>
                    <a:pt x="939473" y="630849"/>
                    <a:pt x="939473" y="406400"/>
                  </a:cubicBezTo>
                  <a:cubicBezTo>
                    <a:pt x="939473" y="181951"/>
                    <a:pt x="729164" y="0"/>
                    <a:pt x="46973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88076" y="38100"/>
              <a:ext cx="763321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b="true" sz="21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Разработване на идеята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-3651810">
            <a:off x="17017035" y="-684452"/>
            <a:ext cx="3933790" cy="3933790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-3651810">
            <a:off x="16765003" y="-176141"/>
            <a:ext cx="1001836" cy="1001836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47663" y="-17469005"/>
            <a:ext cx="24872651" cy="2487265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1951851"/>
            </a:xfrm>
            <a:custGeom>
              <a:avLst/>
              <a:gdLst/>
              <a:ahLst/>
              <a:cxnLst/>
              <a:rect r="r" b="b" t="t" l="l"/>
              <a:pathLst>
                <a:path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38253" y="8936385"/>
            <a:ext cx="643732" cy="64373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211087" y="1841192"/>
            <a:ext cx="3302308" cy="3302308"/>
            <a:chOff x="0" y="0"/>
            <a:chExt cx="4403078" cy="440307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403078" cy="4403078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133634" y="140459"/>
              <a:ext cx="4122176" cy="4122159"/>
              <a:chOff x="0" y="0"/>
              <a:chExt cx="6350000" cy="634997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7456" t="0" r="-20144" b="0"/>
                </a:stretch>
              </a:blipFill>
            </p:spPr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17074088" y="848718"/>
            <a:ext cx="366528" cy="373532"/>
          </a:xfrm>
          <a:custGeom>
            <a:avLst/>
            <a:gdLst/>
            <a:ahLst/>
            <a:cxnLst/>
            <a:rect r="r" b="b" t="t" l="l"/>
            <a:pathLst>
              <a:path h="373532" w="366528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75702" y="6173644"/>
            <a:ext cx="505996" cy="515665"/>
          </a:xfrm>
          <a:custGeom>
            <a:avLst/>
            <a:gdLst/>
            <a:ahLst/>
            <a:cxnLst/>
            <a:rect r="r" b="b" t="t" l="l"/>
            <a:pathLst>
              <a:path h="515665" w="505996">
                <a:moveTo>
                  <a:pt x="0" y="0"/>
                </a:moveTo>
                <a:lnTo>
                  <a:pt x="505996" y="0"/>
                </a:lnTo>
                <a:lnTo>
                  <a:pt x="505996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620355" y="9018487"/>
            <a:ext cx="479527" cy="479527"/>
          </a:xfrm>
          <a:custGeom>
            <a:avLst/>
            <a:gdLst/>
            <a:ahLst/>
            <a:cxnLst/>
            <a:rect r="r" b="b" t="t" l="l"/>
            <a:pathLst>
              <a:path h="479527" w="479527">
                <a:moveTo>
                  <a:pt x="0" y="0"/>
                </a:moveTo>
                <a:lnTo>
                  <a:pt x="479527" y="0"/>
                </a:lnTo>
                <a:lnTo>
                  <a:pt x="479527" y="479527"/>
                </a:lnTo>
                <a:lnTo>
                  <a:pt x="0" y="4795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2700000">
            <a:off x="6031410" y="2579966"/>
            <a:ext cx="6555634" cy="6555634"/>
          </a:xfrm>
          <a:custGeom>
            <a:avLst/>
            <a:gdLst/>
            <a:ahLst/>
            <a:cxnLst/>
            <a:rect r="r" b="b" t="t" l="l"/>
            <a:pathLst>
              <a:path h="6555634" w="6555634">
                <a:moveTo>
                  <a:pt x="0" y="0"/>
                </a:moveTo>
                <a:lnTo>
                  <a:pt x="6555634" y="0"/>
                </a:lnTo>
                <a:lnTo>
                  <a:pt x="6555634" y="6555634"/>
                </a:lnTo>
                <a:lnTo>
                  <a:pt x="0" y="65556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1760533" y="7131159"/>
            <a:ext cx="370028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Juliana Silva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46254" y="7622720"/>
            <a:ext cx="2728840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Nutritionist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109379" y="1841192"/>
            <a:ext cx="3302308" cy="3302308"/>
            <a:chOff x="0" y="0"/>
            <a:chExt cx="4403078" cy="4403078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4403078" cy="4403078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8" id="28"/>
            <p:cNvGrpSpPr>
              <a:grpSpLocks noChangeAspect="true"/>
            </p:cNvGrpSpPr>
            <p:nvPr/>
          </p:nvGrpSpPr>
          <p:grpSpPr>
            <a:xfrm rot="0">
              <a:off x="133634" y="140459"/>
              <a:ext cx="4122176" cy="4122159"/>
              <a:chOff x="0" y="0"/>
              <a:chExt cx="6350000" cy="634997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30" id="30"/>
          <p:cNvGrpSpPr/>
          <p:nvPr/>
        </p:nvGrpSpPr>
        <p:grpSpPr>
          <a:xfrm rot="0">
            <a:off x="5211087" y="6689310"/>
            <a:ext cx="3302308" cy="3302308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5311312" y="6794654"/>
            <a:ext cx="3091632" cy="3091619"/>
            <a:chOff x="0" y="0"/>
            <a:chExt cx="6350000" cy="63499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 l="0" t="-38997" r="0" b="-38997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0308365" y="6689310"/>
            <a:ext cx="3302308" cy="3302308"/>
            <a:chOff x="0" y="0"/>
            <a:chExt cx="4403078" cy="4403078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4403078" cy="4403078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9" id="39"/>
            <p:cNvGrpSpPr>
              <a:grpSpLocks noChangeAspect="true"/>
            </p:cNvGrpSpPr>
            <p:nvPr/>
          </p:nvGrpSpPr>
          <p:grpSpPr>
            <a:xfrm rot="0">
              <a:off x="133634" y="140459"/>
              <a:ext cx="4122176" cy="4122159"/>
              <a:chOff x="0" y="0"/>
              <a:chExt cx="6350000" cy="634997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 l="0" t="-24906" r="0" b="-24906"/>
                </a:stretch>
              </a:blipFill>
            </p:spPr>
          </p:sp>
        </p:grpSp>
      </p:grpSp>
      <p:sp>
        <p:nvSpPr>
          <p:cNvPr name="TextBox 41" id="41"/>
          <p:cNvSpPr txBox="true"/>
          <p:nvPr/>
        </p:nvSpPr>
        <p:spPr>
          <a:xfrm rot="0">
            <a:off x="1744740" y="738329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521858" y="334520"/>
            <a:ext cx="7659996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443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2653706" y="1841192"/>
            <a:ext cx="3700281" cy="1250126"/>
            <a:chOff x="0" y="0"/>
            <a:chExt cx="4933708" cy="1666835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405766" y="0"/>
              <a:ext cx="4122176" cy="1666835"/>
              <a:chOff x="0" y="0"/>
              <a:chExt cx="814257" cy="329251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4257" cy="329251"/>
              </a:xfrm>
              <a:custGeom>
                <a:avLst/>
                <a:gdLst/>
                <a:ahLst/>
                <a:cxnLst/>
                <a:rect r="r" b="b" t="t" l="l"/>
                <a:pathLst>
                  <a:path h="329251" w="814257">
                    <a:moveTo>
                      <a:pt x="87645" y="0"/>
                    </a:moveTo>
                    <a:lnTo>
                      <a:pt x="726612" y="0"/>
                    </a:lnTo>
                    <a:cubicBezTo>
                      <a:pt x="749857" y="0"/>
                      <a:pt x="772149" y="9234"/>
                      <a:pt x="788586" y="25671"/>
                    </a:cubicBezTo>
                    <a:cubicBezTo>
                      <a:pt x="805023" y="42107"/>
                      <a:pt x="814257" y="64400"/>
                      <a:pt x="814257" y="87645"/>
                    </a:cubicBezTo>
                    <a:lnTo>
                      <a:pt x="814257" y="241606"/>
                    </a:lnTo>
                    <a:cubicBezTo>
                      <a:pt x="814257" y="290011"/>
                      <a:pt x="775017" y="329251"/>
                      <a:pt x="726612" y="329251"/>
                    </a:cubicBezTo>
                    <a:lnTo>
                      <a:pt x="87645" y="329251"/>
                    </a:lnTo>
                    <a:cubicBezTo>
                      <a:pt x="39240" y="329251"/>
                      <a:pt x="0" y="290011"/>
                      <a:pt x="0" y="241606"/>
                    </a:cubicBezTo>
                    <a:lnTo>
                      <a:pt x="0" y="87645"/>
                    </a:lnTo>
                    <a:cubicBezTo>
                      <a:pt x="0" y="64400"/>
                      <a:pt x="9234" y="42107"/>
                      <a:pt x="25671" y="25671"/>
                    </a:cubicBezTo>
                    <a:cubicBezTo>
                      <a:pt x="42107" y="9234"/>
                      <a:pt x="64400" y="0"/>
                      <a:pt x="876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3575FE"/>
                </a:solidFill>
                <a:prstDash val="solid"/>
                <a:round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9525"/>
                <a:ext cx="814257" cy="338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0" y="177264"/>
              <a:ext cx="4933708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499" b="true">
                  <a:solidFill>
                    <a:srgbClr val="19337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Александър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647627" y="839029"/>
              <a:ext cx="3638453" cy="463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Вградени системи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2094619" y="1638236"/>
            <a:ext cx="4765499" cy="1244005"/>
            <a:chOff x="0" y="0"/>
            <a:chExt cx="6353999" cy="1658673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522576" y="0"/>
              <a:ext cx="5402269" cy="1658673"/>
              <a:chOff x="0" y="0"/>
              <a:chExt cx="1067115" cy="327639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067115" cy="327639"/>
              </a:xfrm>
              <a:custGeom>
                <a:avLst/>
                <a:gdLst/>
                <a:ahLst/>
                <a:cxnLst/>
                <a:rect r="r" b="b" t="t" l="l"/>
                <a:pathLst>
                  <a:path h="327639" w="1067115">
                    <a:moveTo>
                      <a:pt x="66877" y="0"/>
                    </a:moveTo>
                    <a:lnTo>
                      <a:pt x="1000237" y="0"/>
                    </a:lnTo>
                    <a:cubicBezTo>
                      <a:pt x="1037173" y="0"/>
                      <a:pt x="1067115" y="29942"/>
                      <a:pt x="1067115" y="66877"/>
                    </a:cubicBezTo>
                    <a:lnTo>
                      <a:pt x="1067115" y="260762"/>
                    </a:lnTo>
                    <a:cubicBezTo>
                      <a:pt x="1067115" y="278499"/>
                      <a:pt x="1060069" y="295509"/>
                      <a:pt x="1047527" y="308051"/>
                    </a:cubicBezTo>
                    <a:cubicBezTo>
                      <a:pt x="1034985" y="320593"/>
                      <a:pt x="1017974" y="327639"/>
                      <a:pt x="1000237" y="327639"/>
                    </a:cubicBezTo>
                    <a:lnTo>
                      <a:pt x="66877" y="327639"/>
                    </a:lnTo>
                    <a:cubicBezTo>
                      <a:pt x="29942" y="327639"/>
                      <a:pt x="0" y="297697"/>
                      <a:pt x="0" y="260762"/>
                    </a:cubicBezTo>
                    <a:lnTo>
                      <a:pt x="0" y="66877"/>
                    </a:lnTo>
                    <a:cubicBezTo>
                      <a:pt x="0" y="49140"/>
                      <a:pt x="7046" y="32130"/>
                      <a:pt x="19588" y="19588"/>
                    </a:cubicBezTo>
                    <a:cubicBezTo>
                      <a:pt x="32130" y="7046"/>
                      <a:pt x="49140" y="0"/>
                      <a:pt x="668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3575FE"/>
                </a:solidFill>
                <a:prstDash val="solid"/>
                <a:round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9525"/>
                <a:ext cx="1067115" cy="3371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name="TextBox 53" id="53"/>
            <p:cNvSpPr txBox="true"/>
            <p:nvPr/>
          </p:nvSpPr>
          <p:spPr>
            <a:xfrm rot="0">
              <a:off x="0" y="238892"/>
              <a:ext cx="6353999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499" b="true">
                  <a:solidFill>
                    <a:srgbClr val="19337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Димитър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834063" y="837157"/>
              <a:ext cx="4685873" cy="463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Софтуер и Комуникации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544365" y="6912782"/>
            <a:ext cx="4278932" cy="1427681"/>
            <a:chOff x="0" y="0"/>
            <a:chExt cx="5705243" cy="1903575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0" y="0"/>
              <a:ext cx="5705243" cy="1903575"/>
              <a:chOff x="0" y="0"/>
              <a:chExt cx="1126962" cy="376015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126962" cy="376015"/>
              </a:xfrm>
              <a:custGeom>
                <a:avLst/>
                <a:gdLst/>
                <a:ahLst/>
                <a:cxnLst/>
                <a:rect r="r" b="b" t="t" l="l"/>
                <a:pathLst>
                  <a:path h="376015" w="1126962">
                    <a:moveTo>
                      <a:pt x="63326" y="0"/>
                    </a:moveTo>
                    <a:lnTo>
                      <a:pt x="1063636" y="0"/>
                    </a:lnTo>
                    <a:cubicBezTo>
                      <a:pt x="1098610" y="0"/>
                      <a:pt x="1126962" y="28352"/>
                      <a:pt x="1126962" y="63326"/>
                    </a:cubicBezTo>
                    <a:lnTo>
                      <a:pt x="1126962" y="312689"/>
                    </a:lnTo>
                    <a:cubicBezTo>
                      <a:pt x="1126962" y="329484"/>
                      <a:pt x="1120290" y="345591"/>
                      <a:pt x="1108414" y="357467"/>
                    </a:cubicBezTo>
                    <a:cubicBezTo>
                      <a:pt x="1096538" y="369343"/>
                      <a:pt x="1080431" y="376015"/>
                      <a:pt x="1063636" y="376015"/>
                    </a:cubicBezTo>
                    <a:lnTo>
                      <a:pt x="63326" y="376015"/>
                    </a:lnTo>
                    <a:cubicBezTo>
                      <a:pt x="46531" y="376015"/>
                      <a:pt x="30424" y="369343"/>
                      <a:pt x="18548" y="357467"/>
                    </a:cubicBezTo>
                    <a:cubicBezTo>
                      <a:pt x="6672" y="345591"/>
                      <a:pt x="0" y="329484"/>
                      <a:pt x="0" y="312689"/>
                    </a:cubicBezTo>
                    <a:lnTo>
                      <a:pt x="0" y="63326"/>
                    </a:lnTo>
                    <a:cubicBezTo>
                      <a:pt x="0" y="46531"/>
                      <a:pt x="6672" y="30424"/>
                      <a:pt x="18548" y="18548"/>
                    </a:cubicBezTo>
                    <a:cubicBezTo>
                      <a:pt x="30424" y="6672"/>
                      <a:pt x="46531" y="0"/>
                      <a:pt x="633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3575FE"/>
                </a:solidFill>
                <a:prstDash val="solid"/>
                <a:round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9525"/>
                <a:ext cx="1126962" cy="3855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name="TextBox 59" id="59"/>
            <p:cNvSpPr txBox="true"/>
            <p:nvPr/>
          </p:nvSpPr>
          <p:spPr>
            <a:xfrm rot="0">
              <a:off x="273285" y="321062"/>
              <a:ext cx="5137282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499" b="true">
                  <a:solidFill>
                    <a:srgbClr val="19337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Тодор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725431" y="932026"/>
              <a:ext cx="4462932" cy="463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Софтуер и Комуникации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2856869" y="6826894"/>
            <a:ext cx="4217220" cy="1661940"/>
            <a:chOff x="0" y="0"/>
            <a:chExt cx="5622960" cy="2215920"/>
          </a:xfrm>
        </p:grpSpPr>
        <p:grpSp>
          <p:nvGrpSpPr>
            <p:cNvPr name="Group 62" id="62"/>
            <p:cNvGrpSpPr/>
            <p:nvPr/>
          </p:nvGrpSpPr>
          <p:grpSpPr>
            <a:xfrm rot="0">
              <a:off x="0" y="0"/>
              <a:ext cx="5622960" cy="2215920"/>
              <a:chOff x="0" y="0"/>
              <a:chExt cx="1110708" cy="437713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1110708" cy="437713"/>
              </a:xfrm>
              <a:custGeom>
                <a:avLst/>
                <a:gdLst/>
                <a:ahLst/>
                <a:cxnLst/>
                <a:rect r="r" b="b" t="t" l="l"/>
                <a:pathLst>
                  <a:path h="437713" w="1110708">
                    <a:moveTo>
                      <a:pt x="64253" y="0"/>
                    </a:moveTo>
                    <a:lnTo>
                      <a:pt x="1046456" y="0"/>
                    </a:lnTo>
                    <a:cubicBezTo>
                      <a:pt x="1081941" y="0"/>
                      <a:pt x="1110708" y="28767"/>
                      <a:pt x="1110708" y="64253"/>
                    </a:cubicBezTo>
                    <a:lnTo>
                      <a:pt x="1110708" y="373460"/>
                    </a:lnTo>
                    <a:cubicBezTo>
                      <a:pt x="1110708" y="408946"/>
                      <a:pt x="1081941" y="437713"/>
                      <a:pt x="1046456" y="437713"/>
                    </a:cubicBezTo>
                    <a:lnTo>
                      <a:pt x="64253" y="437713"/>
                    </a:lnTo>
                    <a:cubicBezTo>
                      <a:pt x="28767" y="437713"/>
                      <a:pt x="0" y="408946"/>
                      <a:pt x="0" y="373460"/>
                    </a:cubicBezTo>
                    <a:lnTo>
                      <a:pt x="0" y="64253"/>
                    </a:lnTo>
                    <a:cubicBezTo>
                      <a:pt x="0" y="28767"/>
                      <a:pt x="28767" y="0"/>
                      <a:pt x="642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3575FE"/>
                </a:solidFill>
                <a:prstDash val="solid"/>
                <a:round/>
              </a:ln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9525"/>
                <a:ext cx="1110708" cy="4472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20"/>
                  </a:lnSpc>
                </a:pPr>
              </a:p>
            </p:txBody>
          </p:sp>
        </p:grpSp>
        <p:sp>
          <p:nvSpPr>
            <p:cNvPr name="TextBox 65" id="65"/>
            <p:cNvSpPr txBox="true"/>
            <p:nvPr/>
          </p:nvSpPr>
          <p:spPr>
            <a:xfrm rot="0">
              <a:off x="319226" y="279977"/>
              <a:ext cx="4933708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499" b="true">
                  <a:solidFill>
                    <a:srgbClr val="19337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Християна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957690" y="934081"/>
              <a:ext cx="3638453" cy="97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Презентация и проучване</a:t>
              </a:r>
            </a:p>
          </p:txBody>
        </p:sp>
      </p:grpSp>
    </p:spTree>
  </p:cSld>
  <p:clrMapOvr>
    <a:masterClrMapping/>
  </p:clrMapOvr>
  <p:transition spd="slow">
    <p:cover dir="r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151388" y="1892252"/>
            <a:ext cx="25067935" cy="2506793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897264" y="-1504505"/>
            <a:ext cx="10762805" cy="1076280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66883" y="738370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193378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1809" y="4814485"/>
            <a:ext cx="9308187" cy="178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14"/>
              </a:lnSpc>
            </a:pPr>
            <a:r>
              <a:rPr lang="en-US" sz="1199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Благодаря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78813" y="6772496"/>
            <a:ext cx="6773498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0"/>
              </a:lnSpc>
            </a:pPr>
            <a:r>
              <a:rPr lang="en-US" sz="4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за вниманието!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123766" y="8030424"/>
            <a:ext cx="4841795" cy="679141"/>
            <a:chOff x="0" y="0"/>
            <a:chExt cx="2897344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97344" cy="406400"/>
            </a:xfrm>
            <a:custGeom>
              <a:avLst/>
              <a:gdLst/>
              <a:ahLst/>
              <a:cxnLst/>
              <a:rect r="r" b="b" t="t" l="l"/>
              <a:pathLst>
                <a:path h="406400" w="2897344">
                  <a:moveTo>
                    <a:pt x="2694144" y="0"/>
                  </a:moveTo>
                  <a:cubicBezTo>
                    <a:pt x="2806368" y="0"/>
                    <a:pt x="2897344" y="90976"/>
                    <a:pt x="2897344" y="203200"/>
                  </a:cubicBezTo>
                  <a:cubicBezTo>
                    <a:pt x="2897344" y="315424"/>
                    <a:pt x="2806368" y="406400"/>
                    <a:pt x="26941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289734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516173" y="8160445"/>
            <a:ext cx="4056981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443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-1875370" y="8916925"/>
            <a:ext cx="3245396" cy="324539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45436" y="4885642"/>
            <a:ext cx="366528" cy="373532"/>
          </a:xfrm>
          <a:custGeom>
            <a:avLst/>
            <a:gdLst/>
            <a:ahLst/>
            <a:cxnLst/>
            <a:rect r="r" b="b" t="t" l="l"/>
            <a:pathLst>
              <a:path h="373532" w="366528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44000" y="8916925"/>
            <a:ext cx="505996" cy="515665"/>
          </a:xfrm>
          <a:custGeom>
            <a:avLst/>
            <a:gdLst/>
            <a:ahLst/>
            <a:cxnLst/>
            <a:rect r="r" b="b" t="t" l="l"/>
            <a:pathLst>
              <a:path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1951851"/>
            </a:xfrm>
            <a:custGeom>
              <a:avLst/>
              <a:gdLst/>
              <a:ahLst/>
              <a:cxnLst/>
              <a:rect r="r" b="b" t="t" l="l"/>
              <a:pathLst>
                <a:path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38253" y="8936385"/>
            <a:ext cx="643732" cy="6437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294157" y="2960783"/>
            <a:ext cx="726388" cy="181597"/>
          </a:xfrm>
          <a:custGeom>
            <a:avLst/>
            <a:gdLst/>
            <a:ahLst/>
            <a:cxnLst/>
            <a:rect r="r" b="b" t="t" l="l"/>
            <a:pathLst>
              <a:path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44000" y="1880860"/>
            <a:ext cx="7815250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Световен проблем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484099" y="9044281"/>
            <a:ext cx="366528" cy="373532"/>
          </a:xfrm>
          <a:custGeom>
            <a:avLst/>
            <a:gdLst/>
            <a:ahLst/>
            <a:cxnLst/>
            <a:rect r="r" b="b" t="t" l="l"/>
            <a:pathLst>
              <a:path h="373532" w="366528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61131" y="1028700"/>
            <a:ext cx="505996" cy="515665"/>
          </a:xfrm>
          <a:custGeom>
            <a:avLst/>
            <a:gdLst/>
            <a:ahLst/>
            <a:cxnLst/>
            <a:rect r="r" b="b" t="t" l="l"/>
            <a:pathLst>
              <a:path h="515665" w="505996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254765" y="-670628"/>
            <a:ext cx="2710648" cy="271064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610088" y="1286533"/>
            <a:ext cx="1482057" cy="148205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620355" y="9018487"/>
            <a:ext cx="479527" cy="479527"/>
          </a:xfrm>
          <a:custGeom>
            <a:avLst/>
            <a:gdLst/>
            <a:ahLst/>
            <a:cxnLst/>
            <a:rect r="r" b="b" t="t" l="l"/>
            <a:pathLst>
              <a:path h="479527" w="479527">
                <a:moveTo>
                  <a:pt x="0" y="0"/>
                </a:moveTo>
                <a:lnTo>
                  <a:pt x="479527" y="0"/>
                </a:lnTo>
                <a:lnTo>
                  <a:pt x="479527" y="479527"/>
                </a:lnTo>
                <a:lnTo>
                  <a:pt x="0" y="4795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66883" y="738370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94157" y="4234596"/>
            <a:ext cx="8841380" cy="357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2" indent="-291466" lvl="1">
              <a:lnSpc>
                <a:spcPts val="405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8,6 милиона</a:t>
            </a: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смъртни случаи са поради здравни грижи, от които 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 милиона</a:t>
            </a: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се оценяват като дължащи се на получаване на 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грижи с лошо качество</a:t>
            </a: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27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0" tooltip="https://pmc.ncbi.nlm.nih.gov/articles/PMC6238021/"/>
              </a:rPr>
              <a:t>[1]</a:t>
            </a: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 marL="582932" indent="-291466" lvl="1">
              <a:lnSpc>
                <a:spcPts val="4050"/>
              </a:lnSpc>
              <a:buFont typeface="Arial"/>
              <a:buChar char="•"/>
            </a:pP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45% от хората в Индия</a:t>
            </a: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починали през 2020 г., не са получили 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никакви медицински грижи</a:t>
            </a: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2700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1" tooltip="https://www.moneycontrol.com/europe/"/>
              </a:rPr>
              <a:t>[2] 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304433" y="766247"/>
            <a:ext cx="10109207" cy="9759958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572940" y="9813000"/>
            <a:ext cx="5719018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Смъртни случаи на година в световен мащаб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1951851"/>
            </a:xfrm>
            <a:custGeom>
              <a:avLst/>
              <a:gdLst/>
              <a:ahLst/>
              <a:cxnLst/>
              <a:rect r="r" b="b" t="t" l="l"/>
              <a:pathLst>
                <a:path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38253" y="8936385"/>
            <a:ext cx="643732" cy="6437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5920004" y="4994219"/>
            <a:ext cx="14413073" cy="144130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558199" y="3484618"/>
            <a:ext cx="726388" cy="181597"/>
          </a:xfrm>
          <a:custGeom>
            <a:avLst/>
            <a:gdLst/>
            <a:ahLst/>
            <a:cxnLst/>
            <a:rect r="r" b="b" t="t" l="l"/>
            <a:pathLst>
              <a:path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072719" y="8936385"/>
            <a:ext cx="1268804" cy="126880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076036" y="7780213"/>
            <a:ext cx="366528" cy="373532"/>
          </a:xfrm>
          <a:custGeom>
            <a:avLst/>
            <a:gdLst/>
            <a:ahLst/>
            <a:cxnLst/>
            <a:rect r="r" b="b" t="t" l="l"/>
            <a:pathLst>
              <a:path h="373532" w="366528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567043" y="807408"/>
            <a:ext cx="505996" cy="515665"/>
          </a:xfrm>
          <a:custGeom>
            <a:avLst/>
            <a:gdLst/>
            <a:ahLst/>
            <a:cxnLst/>
            <a:rect r="r" b="b" t="t" l="l"/>
            <a:pathLst>
              <a:path h="515665" w="505996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21485" y="6701590"/>
            <a:ext cx="414431" cy="422350"/>
          </a:xfrm>
          <a:custGeom>
            <a:avLst/>
            <a:gdLst/>
            <a:ahLst/>
            <a:cxnLst/>
            <a:rect r="r" b="b" t="t" l="l"/>
            <a:pathLst>
              <a:path h="422350" w="414431">
                <a:moveTo>
                  <a:pt x="0" y="0"/>
                </a:moveTo>
                <a:lnTo>
                  <a:pt x="414430" y="0"/>
                </a:lnTo>
                <a:lnTo>
                  <a:pt x="414430" y="422349"/>
                </a:lnTo>
                <a:lnTo>
                  <a:pt x="0" y="422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7259300" y="-670628"/>
            <a:ext cx="1706112" cy="170611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7453405" y="9258250"/>
            <a:ext cx="507431" cy="604085"/>
          </a:xfrm>
          <a:custGeom>
            <a:avLst/>
            <a:gdLst/>
            <a:ahLst/>
            <a:cxnLst/>
            <a:rect r="r" b="b" t="t" l="l"/>
            <a:pathLst>
              <a:path h="604085" w="507431">
                <a:moveTo>
                  <a:pt x="0" y="0"/>
                </a:moveTo>
                <a:lnTo>
                  <a:pt x="507432" y="0"/>
                </a:lnTo>
                <a:lnTo>
                  <a:pt x="507432" y="604085"/>
                </a:lnTo>
                <a:lnTo>
                  <a:pt x="0" y="6040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620355" y="9018487"/>
            <a:ext cx="479527" cy="479527"/>
          </a:xfrm>
          <a:custGeom>
            <a:avLst/>
            <a:gdLst/>
            <a:ahLst/>
            <a:cxnLst/>
            <a:rect r="r" b="b" t="t" l="l"/>
            <a:pathLst>
              <a:path h="479527" w="479527">
                <a:moveTo>
                  <a:pt x="0" y="0"/>
                </a:moveTo>
                <a:lnTo>
                  <a:pt x="479527" y="0"/>
                </a:lnTo>
                <a:lnTo>
                  <a:pt x="479527" y="479527"/>
                </a:lnTo>
                <a:lnTo>
                  <a:pt x="0" y="4795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-70565" y="5072943"/>
            <a:ext cx="6887238" cy="5509791"/>
          </a:xfrm>
          <a:custGeom>
            <a:avLst/>
            <a:gdLst/>
            <a:ahLst/>
            <a:cxnLst/>
            <a:rect r="r" b="b" t="t" l="l"/>
            <a:pathLst>
              <a:path h="5509791" w="6887238">
                <a:moveTo>
                  <a:pt x="0" y="0"/>
                </a:moveTo>
                <a:lnTo>
                  <a:pt x="6887238" y="0"/>
                </a:lnTo>
                <a:lnTo>
                  <a:pt x="6887238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66883" y="738370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193378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00250" y="4237197"/>
            <a:ext cx="9659869" cy="203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2" indent="-291466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Лекарят 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няма</a:t>
            </a: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пряк физически контакт</a:t>
            </a: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с пациента</a:t>
            </a:r>
          </a:p>
          <a:p>
            <a:pPr algn="l" marL="582932" indent="-291466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Управление на </a:t>
            </a:r>
            <a:r>
              <a:rPr lang="en-US" b="true" sz="2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роботизиран инструмент от отдалечено разстояние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61575" y="2186210"/>
            <a:ext cx="12239090" cy="168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Роботиката в хирургичните операции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9337" y="0"/>
            <a:ext cx="4994253" cy="10997737"/>
            <a:chOff x="0" y="0"/>
            <a:chExt cx="1315359" cy="2896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5359" cy="2896523"/>
            </a:xfrm>
            <a:custGeom>
              <a:avLst/>
              <a:gdLst/>
              <a:ahLst/>
              <a:cxnLst/>
              <a:rect r="r" b="b" t="t" l="l"/>
              <a:pathLst>
                <a:path h="2896523" w="1315359">
                  <a:moveTo>
                    <a:pt x="83709" y="0"/>
                  </a:moveTo>
                  <a:lnTo>
                    <a:pt x="1231650" y="0"/>
                  </a:lnTo>
                  <a:cubicBezTo>
                    <a:pt x="1253851" y="0"/>
                    <a:pt x="1275143" y="8819"/>
                    <a:pt x="1290841" y="24518"/>
                  </a:cubicBezTo>
                  <a:cubicBezTo>
                    <a:pt x="1306539" y="40216"/>
                    <a:pt x="1315359" y="61508"/>
                    <a:pt x="1315359" y="83709"/>
                  </a:cubicBezTo>
                  <a:lnTo>
                    <a:pt x="1315359" y="2812814"/>
                  </a:lnTo>
                  <a:cubicBezTo>
                    <a:pt x="1315359" y="2835015"/>
                    <a:pt x="1306539" y="2856307"/>
                    <a:pt x="1290841" y="2872006"/>
                  </a:cubicBezTo>
                  <a:cubicBezTo>
                    <a:pt x="1275143" y="2887704"/>
                    <a:pt x="1253851" y="2896523"/>
                    <a:pt x="1231650" y="2896523"/>
                  </a:cubicBezTo>
                  <a:lnTo>
                    <a:pt x="83709" y="2896523"/>
                  </a:lnTo>
                  <a:cubicBezTo>
                    <a:pt x="61508" y="2896523"/>
                    <a:pt x="40216" y="2887704"/>
                    <a:pt x="24518" y="2872006"/>
                  </a:cubicBezTo>
                  <a:cubicBezTo>
                    <a:pt x="8819" y="2856307"/>
                    <a:pt x="0" y="2835015"/>
                    <a:pt x="0" y="2812814"/>
                  </a:cubicBezTo>
                  <a:lnTo>
                    <a:pt x="0" y="83709"/>
                  </a:lnTo>
                  <a:cubicBezTo>
                    <a:pt x="0" y="61508"/>
                    <a:pt x="8819" y="40216"/>
                    <a:pt x="24518" y="24518"/>
                  </a:cubicBezTo>
                  <a:cubicBezTo>
                    <a:pt x="40216" y="8819"/>
                    <a:pt x="61508" y="0"/>
                    <a:pt x="83709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315359" cy="29060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1951851"/>
            </a:xfrm>
            <a:custGeom>
              <a:avLst/>
              <a:gdLst/>
              <a:ahLst/>
              <a:cxnLst/>
              <a:rect r="r" b="b" t="t" l="l"/>
              <a:pathLst>
                <a:path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38253" y="8936385"/>
            <a:ext cx="643732" cy="64373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28700" y="2303866"/>
            <a:ext cx="7032431" cy="10548647"/>
            <a:chOff x="0" y="0"/>
            <a:chExt cx="6350000" cy="9525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6156" t="0" r="-615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284632" y="3484618"/>
            <a:ext cx="726388" cy="181597"/>
          </a:xfrm>
          <a:custGeom>
            <a:avLst/>
            <a:gdLst/>
            <a:ahLst/>
            <a:cxnLst/>
            <a:rect r="r" b="b" t="t" l="l"/>
            <a:pathLst>
              <a:path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284632" y="1710266"/>
            <a:ext cx="7815250" cy="168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Документирана телехирургия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284632" y="6712878"/>
            <a:ext cx="3471740" cy="1355758"/>
            <a:chOff x="0" y="0"/>
            <a:chExt cx="914368" cy="35707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14368" cy="357072"/>
            </a:xfrm>
            <a:custGeom>
              <a:avLst/>
              <a:gdLst/>
              <a:ahLst/>
              <a:cxnLst/>
              <a:rect r="r" b="b" t="t" l="l"/>
              <a:pathLst>
                <a:path h="357072" w="914368">
                  <a:moveTo>
                    <a:pt x="44600" y="0"/>
                  </a:moveTo>
                  <a:lnTo>
                    <a:pt x="869768" y="0"/>
                  </a:lnTo>
                  <a:cubicBezTo>
                    <a:pt x="881597" y="0"/>
                    <a:pt x="892941" y="4699"/>
                    <a:pt x="901305" y="13063"/>
                  </a:cubicBezTo>
                  <a:cubicBezTo>
                    <a:pt x="909669" y="21427"/>
                    <a:pt x="914368" y="32771"/>
                    <a:pt x="914368" y="44600"/>
                  </a:cubicBezTo>
                  <a:lnTo>
                    <a:pt x="914368" y="312472"/>
                  </a:lnTo>
                  <a:cubicBezTo>
                    <a:pt x="914368" y="324301"/>
                    <a:pt x="909669" y="335645"/>
                    <a:pt x="901305" y="344009"/>
                  </a:cubicBezTo>
                  <a:cubicBezTo>
                    <a:pt x="892941" y="352373"/>
                    <a:pt x="881597" y="357072"/>
                    <a:pt x="869768" y="357072"/>
                  </a:cubicBezTo>
                  <a:lnTo>
                    <a:pt x="44600" y="357072"/>
                  </a:lnTo>
                  <a:cubicBezTo>
                    <a:pt x="32771" y="357072"/>
                    <a:pt x="21427" y="352373"/>
                    <a:pt x="13063" y="344009"/>
                  </a:cubicBezTo>
                  <a:cubicBezTo>
                    <a:pt x="4699" y="335645"/>
                    <a:pt x="0" y="324301"/>
                    <a:pt x="0" y="312472"/>
                  </a:cubicBezTo>
                  <a:lnTo>
                    <a:pt x="0" y="44600"/>
                  </a:lnTo>
                  <a:cubicBezTo>
                    <a:pt x="0" y="32771"/>
                    <a:pt x="4699" y="21427"/>
                    <a:pt x="13063" y="13063"/>
                  </a:cubicBezTo>
                  <a:cubicBezTo>
                    <a:pt x="21427" y="4699"/>
                    <a:pt x="32771" y="0"/>
                    <a:pt x="446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914368" cy="366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035163" y="6712878"/>
            <a:ext cx="3471740" cy="1355758"/>
            <a:chOff x="0" y="0"/>
            <a:chExt cx="914368" cy="3570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14368" cy="357072"/>
            </a:xfrm>
            <a:custGeom>
              <a:avLst/>
              <a:gdLst/>
              <a:ahLst/>
              <a:cxnLst/>
              <a:rect r="r" b="b" t="t" l="l"/>
              <a:pathLst>
                <a:path h="357072" w="914368">
                  <a:moveTo>
                    <a:pt x="44600" y="0"/>
                  </a:moveTo>
                  <a:lnTo>
                    <a:pt x="869768" y="0"/>
                  </a:lnTo>
                  <a:cubicBezTo>
                    <a:pt x="881597" y="0"/>
                    <a:pt x="892941" y="4699"/>
                    <a:pt x="901305" y="13063"/>
                  </a:cubicBezTo>
                  <a:cubicBezTo>
                    <a:pt x="909669" y="21427"/>
                    <a:pt x="914368" y="32771"/>
                    <a:pt x="914368" y="44600"/>
                  </a:cubicBezTo>
                  <a:lnTo>
                    <a:pt x="914368" y="312472"/>
                  </a:lnTo>
                  <a:cubicBezTo>
                    <a:pt x="914368" y="324301"/>
                    <a:pt x="909669" y="335645"/>
                    <a:pt x="901305" y="344009"/>
                  </a:cubicBezTo>
                  <a:cubicBezTo>
                    <a:pt x="892941" y="352373"/>
                    <a:pt x="881597" y="357072"/>
                    <a:pt x="869768" y="357072"/>
                  </a:cubicBezTo>
                  <a:lnTo>
                    <a:pt x="44600" y="357072"/>
                  </a:lnTo>
                  <a:cubicBezTo>
                    <a:pt x="32771" y="357072"/>
                    <a:pt x="21427" y="352373"/>
                    <a:pt x="13063" y="344009"/>
                  </a:cubicBezTo>
                  <a:cubicBezTo>
                    <a:pt x="4699" y="335645"/>
                    <a:pt x="0" y="324301"/>
                    <a:pt x="0" y="312472"/>
                  </a:cubicBezTo>
                  <a:lnTo>
                    <a:pt x="0" y="44600"/>
                  </a:lnTo>
                  <a:cubicBezTo>
                    <a:pt x="0" y="32771"/>
                    <a:pt x="4699" y="21427"/>
                    <a:pt x="13063" y="13063"/>
                  </a:cubicBezTo>
                  <a:cubicBezTo>
                    <a:pt x="21427" y="4699"/>
                    <a:pt x="32771" y="0"/>
                    <a:pt x="446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575FE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914368" cy="366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484099" y="9044281"/>
            <a:ext cx="366528" cy="373532"/>
          </a:xfrm>
          <a:custGeom>
            <a:avLst/>
            <a:gdLst/>
            <a:ahLst/>
            <a:cxnLst/>
            <a:rect r="r" b="b" t="t" l="l"/>
            <a:pathLst>
              <a:path h="373532" w="366528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061131" y="1028700"/>
            <a:ext cx="505996" cy="515665"/>
          </a:xfrm>
          <a:custGeom>
            <a:avLst/>
            <a:gdLst/>
            <a:ahLst/>
            <a:cxnLst/>
            <a:rect r="r" b="b" t="t" l="l"/>
            <a:pathLst>
              <a:path h="515665" w="505996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6254765" y="-670628"/>
            <a:ext cx="2710648" cy="271064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7610088" y="1286533"/>
            <a:ext cx="1482057" cy="148205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6620355" y="9018487"/>
            <a:ext cx="479527" cy="479527"/>
          </a:xfrm>
          <a:custGeom>
            <a:avLst/>
            <a:gdLst/>
            <a:ahLst/>
            <a:cxnLst/>
            <a:rect r="r" b="b" t="t" l="l"/>
            <a:pathLst>
              <a:path h="479527" w="479527">
                <a:moveTo>
                  <a:pt x="0" y="0"/>
                </a:moveTo>
                <a:lnTo>
                  <a:pt x="479527" y="0"/>
                </a:lnTo>
                <a:lnTo>
                  <a:pt x="479527" y="479527"/>
                </a:lnTo>
                <a:lnTo>
                  <a:pt x="0" y="4795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766883" y="738370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84632" y="4253646"/>
            <a:ext cx="7575486" cy="188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Успешно проведени интервенции като лапароскопска холецистектомия през 2001 година (известна като "Линдберг операция") и 24 други записани в периода 2017 - 2019 в Китай. Всички тези операции са в областта на коремната кухина.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284632" y="6905048"/>
            <a:ext cx="347174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035163" y="7028873"/>
            <a:ext cx="347174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true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2017 - Сега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284632" y="7247948"/>
            <a:ext cx="347174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Линдрберг операция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066513" y="7433686"/>
            <a:ext cx="347174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Развитие в Китай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97696" y="1466292"/>
            <a:ext cx="11017748" cy="1101774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>
                <a:alpha val="4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1951851"/>
            </a:xfrm>
            <a:custGeom>
              <a:avLst/>
              <a:gdLst/>
              <a:ahLst/>
              <a:cxnLst/>
              <a:rect r="r" b="b" t="t" l="l"/>
              <a:pathLst>
                <a:path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538253" y="8936385"/>
            <a:ext cx="643732" cy="64373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11999" y="4495940"/>
            <a:ext cx="252546" cy="377564"/>
          </a:xfrm>
          <a:custGeom>
            <a:avLst/>
            <a:gdLst/>
            <a:ahLst/>
            <a:cxnLst/>
            <a:rect r="r" b="b" t="t" l="l"/>
            <a:pathLst>
              <a:path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11999" y="6786384"/>
            <a:ext cx="252546" cy="377564"/>
          </a:xfrm>
          <a:custGeom>
            <a:avLst/>
            <a:gdLst/>
            <a:ahLst/>
            <a:cxnLst/>
            <a:rect r="r" b="b" t="t" l="l"/>
            <a:pathLst>
              <a:path h="377564" w="252546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11999" y="3611147"/>
            <a:ext cx="726388" cy="181597"/>
          </a:xfrm>
          <a:custGeom>
            <a:avLst/>
            <a:gdLst/>
            <a:ahLst/>
            <a:cxnLst/>
            <a:rect r="r" b="b" t="t" l="l"/>
            <a:pathLst>
              <a:path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45436" y="8936385"/>
            <a:ext cx="366528" cy="373532"/>
          </a:xfrm>
          <a:custGeom>
            <a:avLst/>
            <a:gdLst/>
            <a:ahLst/>
            <a:cxnLst/>
            <a:rect r="r" b="b" t="t" l="l"/>
            <a:pathLst>
              <a:path h="373532" w="366528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492666" y="807408"/>
            <a:ext cx="505996" cy="515665"/>
          </a:xfrm>
          <a:custGeom>
            <a:avLst/>
            <a:gdLst/>
            <a:ahLst/>
            <a:cxnLst/>
            <a:rect r="r" b="b" t="t" l="l"/>
            <a:pathLst>
              <a:path h="515665" w="505996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620355" y="9018487"/>
            <a:ext cx="479527" cy="479527"/>
          </a:xfrm>
          <a:custGeom>
            <a:avLst/>
            <a:gdLst/>
            <a:ahLst/>
            <a:cxnLst/>
            <a:rect r="r" b="b" t="t" l="l"/>
            <a:pathLst>
              <a:path h="479527" w="479527">
                <a:moveTo>
                  <a:pt x="0" y="0"/>
                </a:moveTo>
                <a:lnTo>
                  <a:pt x="479527" y="0"/>
                </a:lnTo>
                <a:lnTo>
                  <a:pt x="479527" y="479527"/>
                </a:lnTo>
                <a:lnTo>
                  <a:pt x="0" y="4795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914308" y="2807285"/>
            <a:ext cx="3185574" cy="6933308"/>
          </a:xfrm>
          <a:custGeom>
            <a:avLst/>
            <a:gdLst/>
            <a:ahLst/>
            <a:cxnLst/>
            <a:rect r="r" b="b" t="t" l="l"/>
            <a:pathLst>
              <a:path h="6933308" w="3185574">
                <a:moveTo>
                  <a:pt x="0" y="0"/>
                </a:moveTo>
                <a:lnTo>
                  <a:pt x="3185574" y="0"/>
                </a:lnTo>
                <a:lnTo>
                  <a:pt x="3185574" y="6933308"/>
                </a:lnTo>
                <a:lnTo>
                  <a:pt x="0" y="69333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152435" y="2616927"/>
            <a:ext cx="3576629" cy="2351634"/>
          </a:xfrm>
          <a:custGeom>
            <a:avLst/>
            <a:gdLst/>
            <a:ahLst/>
            <a:cxnLst/>
            <a:rect r="r" b="b" t="t" l="l"/>
            <a:pathLst>
              <a:path h="2351634" w="3576629">
                <a:moveTo>
                  <a:pt x="0" y="0"/>
                </a:moveTo>
                <a:lnTo>
                  <a:pt x="3576629" y="0"/>
                </a:lnTo>
                <a:lnTo>
                  <a:pt x="3576629" y="2351634"/>
                </a:lnTo>
                <a:lnTo>
                  <a:pt x="0" y="23516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999511" y="4070692"/>
            <a:ext cx="1046348" cy="2410127"/>
          </a:xfrm>
          <a:custGeom>
            <a:avLst/>
            <a:gdLst/>
            <a:ahLst/>
            <a:cxnLst/>
            <a:rect r="r" b="b" t="t" l="l"/>
            <a:pathLst>
              <a:path h="2410127" w="1046348">
                <a:moveTo>
                  <a:pt x="0" y="0"/>
                </a:moveTo>
                <a:lnTo>
                  <a:pt x="1046348" y="0"/>
                </a:lnTo>
                <a:lnTo>
                  <a:pt x="1046348" y="2410127"/>
                </a:lnTo>
                <a:lnTo>
                  <a:pt x="0" y="24101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171204" y="2966782"/>
            <a:ext cx="671783" cy="577733"/>
          </a:xfrm>
          <a:custGeom>
            <a:avLst/>
            <a:gdLst/>
            <a:ahLst/>
            <a:cxnLst/>
            <a:rect r="r" b="b" t="t" l="l"/>
            <a:pathLst>
              <a:path h="577733" w="671783">
                <a:moveTo>
                  <a:pt x="0" y="0"/>
                </a:moveTo>
                <a:lnTo>
                  <a:pt x="671783" y="0"/>
                </a:lnTo>
                <a:lnTo>
                  <a:pt x="671783" y="577733"/>
                </a:lnTo>
                <a:lnTo>
                  <a:pt x="0" y="57773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748203" y="5149990"/>
            <a:ext cx="6164618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Модерно решение за телехирургия, която позволява и записва дистанционни операции от всяка точка на света чрез VPN.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66883" y="915698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193378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48203" y="7437259"/>
            <a:ext cx="6164618" cy="188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VR очилата осигуряват 3D визуализация и реалистична представа за операционната зала, което позволява на хирурга да „се намира“ в сърцето на интервенцията, дори когато физически е на друго място.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48203" y="4553090"/>
            <a:ext cx="5962092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 b="true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Дистанционни операции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48203" y="6748284"/>
            <a:ext cx="5592541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Управление чрез VR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11999" y="2532442"/>
            <a:ext cx="6223811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Нашата идея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53268" y="0"/>
            <a:ext cx="13157843" cy="10115092"/>
          </a:xfrm>
          <a:custGeom>
            <a:avLst/>
            <a:gdLst/>
            <a:ahLst/>
            <a:cxnLst/>
            <a:rect r="r" b="b" t="t" l="l"/>
            <a:pathLst>
              <a:path h="10115092" w="13157843">
                <a:moveTo>
                  <a:pt x="0" y="0"/>
                </a:moveTo>
                <a:lnTo>
                  <a:pt x="13157843" y="0"/>
                </a:lnTo>
                <a:lnTo>
                  <a:pt x="13157843" y="10115092"/>
                </a:lnTo>
                <a:lnTo>
                  <a:pt x="0" y="10115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20189" y="2141969"/>
            <a:ext cx="726388" cy="181597"/>
          </a:xfrm>
          <a:custGeom>
            <a:avLst/>
            <a:gdLst/>
            <a:ahLst/>
            <a:cxnLst/>
            <a:rect r="r" b="b" t="t" l="l"/>
            <a:pathLst>
              <a:path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95801" y="816933"/>
            <a:ext cx="505996" cy="515665"/>
          </a:xfrm>
          <a:custGeom>
            <a:avLst/>
            <a:gdLst/>
            <a:ahLst/>
            <a:cxnLst/>
            <a:rect r="r" b="b" t="t" l="l"/>
            <a:pathLst>
              <a:path h="515665" w="505996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66883" y="915698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193378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20189" y="454139"/>
            <a:ext cx="6223811" cy="168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Логическа схема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1951851"/>
            </a:xfrm>
            <a:custGeom>
              <a:avLst/>
              <a:gdLst/>
              <a:ahLst/>
              <a:cxnLst/>
              <a:rect r="r" b="b" t="t" l="l"/>
              <a:pathLst>
                <a:path h="1951851" w="660400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38253" y="8936385"/>
            <a:ext cx="643732" cy="6437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855622" y="-5125918"/>
            <a:ext cx="9410262" cy="941026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127716" y="4426411"/>
            <a:ext cx="726388" cy="181597"/>
          </a:xfrm>
          <a:custGeom>
            <a:avLst/>
            <a:gdLst/>
            <a:ahLst/>
            <a:cxnLst/>
            <a:rect r="r" b="b" t="t" l="l"/>
            <a:pathLst>
              <a:path h="181597" w="726388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1534045" y="9258250"/>
            <a:ext cx="2562745" cy="25627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810658" y="9071534"/>
            <a:ext cx="366528" cy="373532"/>
          </a:xfrm>
          <a:custGeom>
            <a:avLst/>
            <a:gdLst/>
            <a:ahLst/>
            <a:cxnLst/>
            <a:rect r="r" b="b" t="t" l="l"/>
            <a:pathLst>
              <a:path h="373532" w="366528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998721" y="2926418"/>
            <a:ext cx="366528" cy="373532"/>
          </a:xfrm>
          <a:custGeom>
            <a:avLst/>
            <a:gdLst/>
            <a:ahLst/>
            <a:cxnLst/>
            <a:rect r="r" b="b" t="t" l="l"/>
            <a:pathLst>
              <a:path h="373532" w="366528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21619" y="2542728"/>
            <a:ext cx="505996" cy="515665"/>
          </a:xfrm>
          <a:custGeom>
            <a:avLst/>
            <a:gdLst/>
            <a:ahLst/>
            <a:cxnLst/>
            <a:rect r="r" b="b" t="t" l="l"/>
            <a:pathLst>
              <a:path h="515665" w="505996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620355" y="9018487"/>
            <a:ext cx="479527" cy="479527"/>
          </a:xfrm>
          <a:custGeom>
            <a:avLst/>
            <a:gdLst/>
            <a:ahLst/>
            <a:cxnLst/>
            <a:rect r="r" b="b" t="t" l="l"/>
            <a:pathLst>
              <a:path h="479527" w="479527">
                <a:moveTo>
                  <a:pt x="0" y="0"/>
                </a:moveTo>
                <a:lnTo>
                  <a:pt x="479527" y="0"/>
                </a:lnTo>
                <a:lnTo>
                  <a:pt x="479527" y="479527"/>
                </a:lnTo>
                <a:lnTo>
                  <a:pt x="0" y="4795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931351" y="3767081"/>
            <a:ext cx="2497528" cy="2497528"/>
          </a:xfrm>
          <a:custGeom>
            <a:avLst/>
            <a:gdLst/>
            <a:ahLst/>
            <a:cxnLst/>
            <a:rect r="r" b="b" t="t" l="l"/>
            <a:pathLst>
              <a:path h="2497528" w="2497528">
                <a:moveTo>
                  <a:pt x="0" y="0"/>
                </a:moveTo>
                <a:lnTo>
                  <a:pt x="2497527" y="0"/>
                </a:lnTo>
                <a:lnTo>
                  <a:pt x="2497527" y="2497528"/>
                </a:lnTo>
                <a:lnTo>
                  <a:pt x="0" y="24975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285856" y="4284344"/>
            <a:ext cx="1899245" cy="2084220"/>
          </a:xfrm>
          <a:custGeom>
            <a:avLst/>
            <a:gdLst/>
            <a:ahLst/>
            <a:cxnLst/>
            <a:rect r="r" b="b" t="t" l="l"/>
            <a:pathLst>
              <a:path h="2084220" w="1899245">
                <a:moveTo>
                  <a:pt x="0" y="0"/>
                </a:moveTo>
                <a:lnTo>
                  <a:pt x="1899246" y="0"/>
                </a:lnTo>
                <a:lnTo>
                  <a:pt x="1899246" y="2084220"/>
                </a:lnTo>
                <a:lnTo>
                  <a:pt x="0" y="20842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515449" y="5424360"/>
            <a:ext cx="3147345" cy="1888407"/>
          </a:xfrm>
          <a:custGeom>
            <a:avLst/>
            <a:gdLst/>
            <a:ahLst/>
            <a:cxnLst/>
            <a:rect r="r" b="b" t="t" l="l"/>
            <a:pathLst>
              <a:path h="1888407" w="3147345">
                <a:moveTo>
                  <a:pt x="0" y="0"/>
                </a:moveTo>
                <a:lnTo>
                  <a:pt x="3147345" y="0"/>
                </a:lnTo>
                <a:lnTo>
                  <a:pt x="3147345" y="1888407"/>
                </a:lnTo>
                <a:lnTo>
                  <a:pt x="0" y="188840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108862" y="6264609"/>
            <a:ext cx="3493520" cy="2637607"/>
          </a:xfrm>
          <a:custGeom>
            <a:avLst/>
            <a:gdLst/>
            <a:ahLst/>
            <a:cxnLst/>
            <a:rect r="r" b="b" t="t" l="l"/>
            <a:pathLst>
              <a:path h="2637607" w="3493520">
                <a:moveTo>
                  <a:pt x="0" y="0"/>
                </a:moveTo>
                <a:lnTo>
                  <a:pt x="3493520" y="0"/>
                </a:lnTo>
                <a:lnTo>
                  <a:pt x="3493520" y="2637607"/>
                </a:lnTo>
                <a:lnTo>
                  <a:pt x="0" y="263760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957431" y="6083454"/>
            <a:ext cx="2458626" cy="2458626"/>
          </a:xfrm>
          <a:custGeom>
            <a:avLst/>
            <a:gdLst/>
            <a:ahLst/>
            <a:cxnLst/>
            <a:rect r="r" b="b" t="t" l="l"/>
            <a:pathLst>
              <a:path h="2458626" w="2458626">
                <a:moveTo>
                  <a:pt x="0" y="0"/>
                </a:moveTo>
                <a:lnTo>
                  <a:pt x="2458626" y="0"/>
                </a:lnTo>
                <a:lnTo>
                  <a:pt x="2458626" y="2458626"/>
                </a:lnTo>
                <a:lnTo>
                  <a:pt x="0" y="245862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952200" y="6882358"/>
            <a:ext cx="2697857" cy="2697857"/>
          </a:xfrm>
          <a:custGeom>
            <a:avLst/>
            <a:gdLst/>
            <a:ahLst/>
            <a:cxnLst/>
            <a:rect r="r" b="b" t="t" l="l"/>
            <a:pathLst>
              <a:path h="2697857" w="2697857">
                <a:moveTo>
                  <a:pt x="0" y="0"/>
                </a:moveTo>
                <a:lnTo>
                  <a:pt x="2697858" y="0"/>
                </a:lnTo>
                <a:lnTo>
                  <a:pt x="2697858" y="2697857"/>
                </a:lnTo>
                <a:lnTo>
                  <a:pt x="0" y="269785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766883" y="738370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193378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62661" y="2561778"/>
            <a:ext cx="11989539" cy="168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Използвани технологии и компоненти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27716" y="4949170"/>
            <a:ext cx="5621763" cy="409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372" indent="-259186" lvl="1">
              <a:lnSpc>
                <a:spcPts val="360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Lego</a:t>
            </a:r>
          </a:p>
          <a:p>
            <a:pPr algn="l" marL="518372" indent="-259186" lvl="1">
              <a:lnSpc>
                <a:spcPts val="360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</a:p>
          <a:p>
            <a:pPr algn="l" marL="518372" indent="-259186" lvl="1">
              <a:lnSpc>
                <a:spcPts val="360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AWS</a:t>
            </a:r>
          </a:p>
          <a:p>
            <a:pPr algn="l" marL="518372" indent="-259186" lvl="1">
              <a:lnSpc>
                <a:spcPts val="360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Wireguard</a:t>
            </a:r>
          </a:p>
          <a:p>
            <a:pPr algn="l" marL="518372" indent="-259186" lvl="1">
              <a:lnSpc>
                <a:spcPts val="360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3D Modeling</a:t>
            </a:r>
          </a:p>
          <a:p>
            <a:pPr algn="l" marL="518372" indent="-259186" lvl="1">
              <a:lnSpc>
                <a:spcPts val="360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Серво мотори</a:t>
            </a:r>
          </a:p>
          <a:p>
            <a:pPr algn="l" marL="518372" indent="-259186" lvl="1">
              <a:lnSpc>
                <a:spcPts val="360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Raspberry Pi</a:t>
            </a:r>
          </a:p>
          <a:p>
            <a:pPr algn="l" marL="518372" indent="-259186" lvl="1">
              <a:lnSpc>
                <a:spcPts val="360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HD Camera</a:t>
            </a:r>
          </a:p>
          <a:p>
            <a:pPr algn="l" marL="518372" indent="-259186" lvl="1">
              <a:lnSpc>
                <a:spcPts val="3601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Terraform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8195" y="-523787"/>
            <a:ext cx="19108958" cy="13519588"/>
          </a:xfrm>
          <a:custGeom>
            <a:avLst/>
            <a:gdLst/>
            <a:ahLst/>
            <a:cxnLst/>
            <a:rect r="r" b="b" t="t" l="l"/>
            <a:pathLst>
              <a:path h="13519588" w="19108958">
                <a:moveTo>
                  <a:pt x="0" y="0"/>
                </a:moveTo>
                <a:lnTo>
                  <a:pt x="19108958" y="0"/>
                </a:lnTo>
                <a:lnTo>
                  <a:pt x="19108958" y="13519588"/>
                </a:lnTo>
                <a:lnTo>
                  <a:pt x="0" y="1351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75784" y="635634"/>
            <a:ext cx="8765032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Електрическа схема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70867"/>
            <a:ext cx="515665" cy="515665"/>
          </a:xfrm>
          <a:custGeom>
            <a:avLst/>
            <a:gdLst/>
            <a:ahLst/>
            <a:cxnLst/>
            <a:rect r="r" b="b" t="t" l="l"/>
            <a:pathLst>
              <a:path h="515665" w="515665">
                <a:moveTo>
                  <a:pt x="0" y="0"/>
                </a:moveTo>
                <a:lnTo>
                  <a:pt x="515665" y="0"/>
                </a:lnTo>
                <a:lnTo>
                  <a:pt x="515665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6883" y="3303818"/>
            <a:ext cx="9152031" cy="1482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94"/>
              </a:lnSpc>
            </a:pPr>
            <a:r>
              <a:rPr lang="en-US" sz="9995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Демо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059743" y="-1838985"/>
            <a:ext cx="8336879" cy="833687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990034" y="2287788"/>
            <a:ext cx="13659093" cy="1365909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964134" y="4095889"/>
            <a:ext cx="590332" cy="601612"/>
          </a:xfrm>
          <a:custGeom>
            <a:avLst/>
            <a:gdLst/>
            <a:ahLst/>
            <a:cxnLst/>
            <a:rect r="r" b="b" t="t" l="l"/>
            <a:pathLst>
              <a:path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06387" y="8816528"/>
            <a:ext cx="590332" cy="601612"/>
          </a:xfrm>
          <a:custGeom>
            <a:avLst/>
            <a:gdLst/>
            <a:ahLst/>
            <a:cxnLst/>
            <a:rect r="r" b="b" t="t" l="l"/>
            <a:pathLst>
              <a:path h="601612" w="59033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1518081"/>
            <a:ext cx="414431" cy="422350"/>
          </a:xfrm>
          <a:custGeom>
            <a:avLst/>
            <a:gdLst/>
            <a:ahLst/>
            <a:cxnLst/>
            <a:rect r="r" b="b" t="t" l="l"/>
            <a:pathLst>
              <a:path h="422350" w="414431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853056" y="2389777"/>
            <a:ext cx="1706112" cy="170611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66883" y="6497895"/>
            <a:ext cx="807848" cy="201962"/>
          </a:xfrm>
          <a:custGeom>
            <a:avLst/>
            <a:gdLst/>
            <a:ahLst/>
            <a:cxnLst/>
            <a:rect r="r" b="b" t="t" l="l"/>
            <a:pathLst>
              <a:path h="201962" w="807848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52741" y="977922"/>
            <a:ext cx="1615696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0"/>
              </a:lnSpc>
            </a:pPr>
            <a:r>
              <a:rPr lang="en-US" sz="2000">
                <a:solidFill>
                  <a:srgbClr val="193378"/>
                </a:solidFill>
                <a:latin typeface="Poppins"/>
                <a:ea typeface="Poppins"/>
                <a:cs typeface="Poppins"/>
                <a:sym typeface="Poppins"/>
              </a:rPr>
              <a:t>443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66883" y="7160904"/>
            <a:ext cx="561310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true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 443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6957709" y="882134"/>
            <a:ext cx="460336" cy="306699"/>
          </a:xfrm>
          <a:custGeom>
            <a:avLst/>
            <a:gdLst/>
            <a:ahLst/>
            <a:cxnLst/>
            <a:rect r="r" b="b" t="t" l="l"/>
            <a:pathLst>
              <a:path h="306699" w="460336">
                <a:moveTo>
                  <a:pt x="0" y="0"/>
                </a:moveTo>
                <a:lnTo>
                  <a:pt x="460336" y="0"/>
                </a:lnTo>
                <a:lnTo>
                  <a:pt x="460336" y="306700"/>
                </a:lnTo>
                <a:lnTo>
                  <a:pt x="0" y="306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DAGiRRwmwnk</dc:identifier>
  <dcterms:modified xsi:type="dcterms:W3CDTF">2011-08-01T06:04:30Z</dcterms:modified>
  <cp:revision>1</cp:revision>
  <dc:title>presentation_443_</dc:title>
</cp:coreProperties>
</file>